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15"/>
  </p:notesMasterIdLst>
  <p:sldIdLst>
    <p:sldId id="256" r:id="rId2"/>
    <p:sldId id="279" r:id="rId3"/>
    <p:sldId id="262" r:id="rId4"/>
    <p:sldId id="259" r:id="rId5"/>
    <p:sldId id="281" r:id="rId6"/>
    <p:sldId id="290" r:id="rId7"/>
    <p:sldId id="292" r:id="rId8"/>
    <p:sldId id="291" r:id="rId9"/>
    <p:sldId id="293" r:id="rId10"/>
    <p:sldId id="294" r:id="rId11"/>
    <p:sldId id="295" r:id="rId12"/>
    <p:sldId id="296" r:id="rId13"/>
    <p:sldId id="278"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F5F55"/>
    <a:srgbClr val="C41349"/>
    <a:srgbClr val="FFFB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0" d="100"/>
          <a:sy n="70" d="100"/>
        </p:scale>
        <p:origin x="714" y="72"/>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5C0D6D-A908-48C6-983D-90F2BD11E284}" type="datetimeFigureOut">
              <a:rPr lang="zh-CN" altLang="en-US" smtClean="0"/>
              <a:t>2018/7/31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0BB924-28C1-4EF7-A019-613D541E4AA8}" type="slidenum">
              <a:rPr lang="zh-CN" altLang="en-US" smtClean="0"/>
              <a:t>‹#›</a:t>
            </a:fld>
            <a:endParaRPr lang="zh-CN" altLang="en-US"/>
          </a:p>
        </p:txBody>
      </p:sp>
    </p:spTree>
    <p:extLst>
      <p:ext uri="{BB962C8B-B14F-4D97-AF65-F5344CB8AC3E}">
        <p14:creationId xmlns:p14="http://schemas.microsoft.com/office/powerpoint/2010/main" val="3711154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CE2F20FC-145E-4034-86AC-8B4FEA629A51}" type="datetimeFigureOut">
              <a:rPr lang="zh-CN" altLang="en-US" smtClean="0"/>
              <a:t>2018/7/31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3171479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E2F20FC-145E-4034-86AC-8B4FEA629A51}" type="datetimeFigureOut">
              <a:rPr lang="zh-CN" altLang="en-US" smtClean="0"/>
              <a:t>2018/7/31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4384431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7"/>
            <a:ext cx="2628900" cy="581183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5" y="365127"/>
            <a:ext cx="7734300" cy="581183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E2F20FC-145E-4034-86AC-8B4FEA629A51}" type="datetimeFigureOut">
              <a:rPr lang="zh-CN" altLang="en-US" smtClean="0"/>
              <a:t>2018/7/31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39188294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E2F20FC-145E-4034-86AC-8B4FEA629A51}" type="datetimeFigureOut">
              <a:rPr lang="zh-CN" altLang="en-US" smtClean="0"/>
              <a:t>2018/7/31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6805633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3"/>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1" y="4589468"/>
            <a:ext cx="105156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CE2F20FC-145E-4034-86AC-8B4FEA629A51}" type="datetimeFigureOut">
              <a:rPr lang="zh-CN" altLang="en-US" smtClean="0"/>
              <a:t>2018/7/31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9128396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CE2F20FC-145E-4034-86AC-8B4FEA629A51}" type="datetimeFigureOut">
              <a:rPr lang="zh-CN" altLang="en-US" smtClean="0"/>
              <a:t>2018/7/31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27150663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5"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5"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CE2F20FC-145E-4034-86AC-8B4FEA629A51}" type="datetimeFigureOut">
              <a:rPr lang="zh-CN" altLang="en-US" smtClean="0"/>
              <a:t>2018/7/31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10242673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CE2F20FC-145E-4034-86AC-8B4FEA629A51}" type="datetimeFigureOut">
              <a:rPr lang="zh-CN" altLang="en-US" smtClean="0"/>
              <a:t>2018/7/31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41758669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2F20FC-145E-4034-86AC-8B4FEA629A51}" type="datetimeFigureOut">
              <a:rPr lang="zh-CN" altLang="en-US" smtClean="0"/>
              <a:t>2018/7/31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37187335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30"/>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CE2F20FC-145E-4034-86AC-8B4FEA629A51}" type="datetimeFigureOut">
              <a:rPr lang="zh-CN" altLang="en-US" smtClean="0"/>
              <a:t>2018/7/31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42843786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30"/>
            <a:ext cx="6172200" cy="4873625"/>
          </a:xfrm>
        </p:spPr>
        <p:txBody>
          <a:bodyPr anchor="t"/>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CE2F20FC-145E-4034-86AC-8B4FEA629A51}" type="datetimeFigureOut">
              <a:rPr lang="zh-CN" altLang="en-US" smtClean="0"/>
              <a:t>2018/7/31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33458536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BF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5"/>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2F20FC-145E-4034-86AC-8B4FEA629A51}" type="datetimeFigureOut">
              <a:rPr lang="zh-CN" altLang="en-US" smtClean="0"/>
              <a:t>2018/7/31</a:t>
            </a:fld>
            <a:endParaRPr lang="zh-CN" altLang="en-US"/>
          </a:p>
        </p:txBody>
      </p:sp>
      <p:sp>
        <p:nvSpPr>
          <p:cNvPr id="5" name="Footer Placeholder 4"/>
          <p:cNvSpPr>
            <a:spLocks noGrp="1"/>
          </p:cNvSpPr>
          <p:nvPr>
            <p:ph type="ftr" sz="quarter" idx="3"/>
          </p:nvPr>
        </p:nvSpPr>
        <p:spPr>
          <a:xfrm>
            <a:off x="4038600" y="6356355"/>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1535452428"/>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523550"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36233"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203585"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35807" y="2481617"/>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479844" y="283383"/>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439315"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34654" y="4228500"/>
            <a:ext cx="1130239" cy="113023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34652" y="4429124"/>
            <a:ext cx="2798256" cy="27982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23551" y="5404455"/>
            <a:ext cx="1351188" cy="13511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2374762" y="5533920"/>
            <a:ext cx="1894088" cy="18940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972588" y="5808599"/>
            <a:ext cx="1894088" cy="18940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334452" y="3733967"/>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3080662" y="4306415"/>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2630608" y="3754017"/>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4488036" y="3536977"/>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4242616"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488040" y="156751"/>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6537940" y="2697475"/>
            <a:ext cx="5116539" cy="1323439"/>
          </a:xfrm>
          <a:prstGeom prst="rect">
            <a:avLst/>
          </a:prstGeom>
        </p:spPr>
        <p:txBody>
          <a:bodyPr wrap="square">
            <a:spAutoFit/>
          </a:bodyPr>
          <a:lstStyle/>
          <a:p>
            <a:r>
              <a:rPr lang="en-US" altLang="zh-CN" sz="4400" b="1" kern="100" dirty="0" smtClean="0">
                <a:solidFill>
                  <a:srgbClr val="CF5F55"/>
                </a:solidFill>
                <a:latin typeface="微软雅黑" panose="020B0503020204020204" pitchFamily="34" charset="-122"/>
                <a:ea typeface="微软雅黑" panose="020B0503020204020204" pitchFamily="34" charset="-122"/>
                <a:cs typeface="Times New Roman" panose="02020603050405020304" pitchFamily="18" charset="0"/>
              </a:rPr>
              <a:t>After Effects</a:t>
            </a:r>
          </a:p>
          <a:p>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影视</a:t>
            </a:r>
            <a:r>
              <a:rPr lang="zh-CN" altLang="en-US" sz="36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后期特效实战教程</a:t>
            </a:r>
            <a:endParaRPr lang="zh-CN" altLang="zh-CN" sz="36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25" name="直接连接符 24"/>
          <p:cNvCxnSpPr/>
          <p:nvPr/>
        </p:nvCxnSpPr>
        <p:spPr>
          <a:xfrm>
            <a:off x="6619828" y="4054567"/>
            <a:ext cx="4654107"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6934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935267" y="920861"/>
            <a:ext cx="8503346" cy="1289905"/>
          </a:xfrm>
          <a:prstGeom prst="rect">
            <a:avLst/>
          </a:prstGeom>
        </p:spPr>
        <p:txBody>
          <a:bodyPr wrap="square">
            <a:spAutoFit/>
          </a:bodyPr>
          <a:lstStyle/>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3.</a:t>
            </a:r>
            <a:r>
              <a:rPr lang="zh-CN" altLang="en-US" dirty="0">
                <a:solidFill>
                  <a:schemeClr val="tx2">
                    <a:lumMod val="50000"/>
                  </a:schemeClr>
                </a:solidFill>
                <a:latin typeface="微软雅黑" panose="020B0503020204020204" pitchFamily="34" charset="-122"/>
                <a:ea typeface="微软雅黑" panose="020B0503020204020204" pitchFamily="34" charset="-122"/>
              </a:rPr>
              <a:t>此时我们可以看到，</a:t>
            </a:r>
            <a:r>
              <a:rPr lang="en-US" altLang="zh-CN" dirty="0">
                <a:solidFill>
                  <a:schemeClr val="tx2">
                    <a:lumMod val="50000"/>
                  </a:schemeClr>
                </a:solidFill>
                <a:latin typeface="微软雅黑" panose="020B0503020204020204" pitchFamily="34" charset="-122"/>
                <a:ea typeface="微软雅黑" panose="020B0503020204020204" pitchFamily="34" charset="-122"/>
              </a:rPr>
              <a:t>Screen </a:t>
            </a:r>
            <a:r>
              <a:rPr lang="en-US" altLang="zh-CN" dirty="0" err="1">
                <a:solidFill>
                  <a:schemeClr val="tx2">
                    <a:lumMod val="50000"/>
                  </a:schemeClr>
                </a:solidFill>
                <a:latin typeface="微软雅黑" panose="020B0503020204020204" pitchFamily="34" charset="-122"/>
                <a:ea typeface="微软雅黑" panose="020B0503020204020204" pitchFamily="34" charset="-122"/>
              </a:rPr>
              <a:t>Colour</a:t>
            </a:r>
            <a:r>
              <a:rPr lang="zh-CN" altLang="en-US" dirty="0">
                <a:solidFill>
                  <a:schemeClr val="tx2">
                    <a:lumMod val="50000"/>
                  </a:schemeClr>
                </a:solidFill>
                <a:latin typeface="微软雅黑" panose="020B0503020204020204" pitchFamily="34" charset="-122"/>
                <a:ea typeface="微软雅黑" panose="020B0503020204020204" pitchFamily="34" charset="-122"/>
              </a:rPr>
              <a:t>选项后方的的颜色框已经变成的我们拾取的绿色，这时，画面中绿色的背景就已经透明化了，点击合成预览区下方的“切换透明网格”后，可以明显的看到绿色背景透明化的效果。（如图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6-5</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6</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抠像技术</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85488" y="2523634"/>
            <a:ext cx="7145644" cy="3171728"/>
          </a:xfrm>
          <a:prstGeom prst="rect">
            <a:avLst/>
          </a:prstGeom>
        </p:spPr>
      </p:pic>
      <p:sp>
        <p:nvSpPr>
          <p:cNvPr id="21" name="矩形 20"/>
          <p:cNvSpPr/>
          <p:nvPr/>
        </p:nvSpPr>
        <p:spPr>
          <a:xfrm>
            <a:off x="5329681" y="6008230"/>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6</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-5</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29279494"/>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935267" y="920861"/>
            <a:ext cx="8503346" cy="874407"/>
          </a:xfrm>
          <a:prstGeom prst="rect">
            <a:avLst/>
          </a:prstGeom>
        </p:spPr>
        <p:txBody>
          <a:bodyPr wrap="square">
            <a:spAutoFit/>
          </a:bodyPr>
          <a:lstStyle/>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4.</a:t>
            </a:r>
            <a:r>
              <a:rPr lang="zh-CN" altLang="en-US" dirty="0">
                <a:solidFill>
                  <a:schemeClr val="tx2">
                    <a:lumMod val="50000"/>
                  </a:schemeClr>
                </a:solidFill>
                <a:latin typeface="微软雅黑" panose="020B0503020204020204" pitchFamily="34" charset="-122"/>
                <a:ea typeface="微软雅黑" panose="020B0503020204020204" pitchFamily="34" charset="-122"/>
              </a:rPr>
              <a:t>到这里实际上抠像就已经完成了，我们可以将另外一个背景素材置入合成中，那么就可以实现对原素材绿色背景的替换。（如图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6-6</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6</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抠像技术</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6864" y="1951702"/>
            <a:ext cx="6842891" cy="3900094"/>
          </a:xfrm>
          <a:prstGeom prst="rect">
            <a:avLst/>
          </a:prstGeom>
        </p:spPr>
      </p:pic>
      <p:sp>
        <p:nvSpPr>
          <p:cNvPr id="21" name="矩形 20"/>
          <p:cNvSpPr/>
          <p:nvPr/>
        </p:nvSpPr>
        <p:spPr>
          <a:xfrm>
            <a:off x="5329681" y="6008230"/>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6</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-6</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53391559"/>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158567" y="2162927"/>
            <a:ext cx="8503346" cy="2536400"/>
          </a:xfrm>
          <a:prstGeom prst="rect">
            <a:avLst/>
          </a:prstGeom>
        </p:spPr>
        <p:txBody>
          <a:bodyPr wrap="square">
            <a:spAutoFit/>
          </a:bodyPr>
          <a:lstStyle/>
          <a:p>
            <a:pPr>
              <a:lnSpc>
                <a:spcPct val="150000"/>
              </a:lnSpc>
            </a:pPr>
            <a:r>
              <a:rPr lang="zh-CN" altLang="en-US" dirty="0" smtClean="0">
                <a:solidFill>
                  <a:schemeClr val="tx2">
                    <a:lumMod val="50000"/>
                  </a:schemeClr>
                </a:solidFill>
                <a:latin typeface="微软雅黑" panose="020B0503020204020204" pitchFamily="34" charset="-122"/>
                <a:ea typeface="微软雅黑" panose="020B0503020204020204" pitchFamily="34" charset="-122"/>
              </a:rPr>
              <a:t>      小</a:t>
            </a:r>
            <a:r>
              <a:rPr lang="zh-CN" altLang="en-US" dirty="0">
                <a:solidFill>
                  <a:schemeClr val="tx2">
                    <a:lumMod val="50000"/>
                  </a:schemeClr>
                </a:solidFill>
                <a:latin typeface="微软雅黑" panose="020B0503020204020204" pitchFamily="34" charset="-122"/>
                <a:ea typeface="微软雅黑" panose="020B0503020204020204" pitchFamily="34" charset="-122"/>
              </a:rPr>
              <a:t>提示：如果我们需要使用</a:t>
            </a:r>
            <a:r>
              <a:rPr lang="en-US" altLang="zh-CN" dirty="0" err="1">
                <a:solidFill>
                  <a:schemeClr val="tx2">
                    <a:lumMod val="50000"/>
                  </a:schemeClr>
                </a:solidFill>
                <a:latin typeface="微软雅黑" panose="020B0503020204020204" pitchFamily="34" charset="-122"/>
                <a:ea typeface="微软雅黑" panose="020B0503020204020204" pitchFamily="34" charset="-122"/>
              </a:rPr>
              <a:t>Keylight</a:t>
            </a:r>
            <a:r>
              <a:rPr lang="zh-CN" altLang="en-US" dirty="0">
                <a:solidFill>
                  <a:schemeClr val="tx2">
                    <a:lumMod val="50000"/>
                  </a:schemeClr>
                </a:solidFill>
                <a:latin typeface="微软雅黑" panose="020B0503020204020204" pitchFamily="34" charset="-122"/>
                <a:ea typeface="微软雅黑" panose="020B0503020204020204" pitchFamily="34" charset="-122"/>
              </a:rPr>
              <a:t>抠像，那么前期拍摄素材时需要尽可能保证拍摄到的画面拥有纯净的背景颜色，同时演员尽量避免穿着白色等浅色的服装，因为白色的服装容易接收背景颜色的反射，造成服装上泛绿光，导致抠像时泛绿光的部分也被影响到。也就是说，只有前期拍摄到十分理想的画面，才可能实现一键抠像，但如果我们前期拍摄到的画面背景颜色包含有杂色或者阴影，也可以通过</a:t>
            </a:r>
            <a:r>
              <a:rPr lang="en-US" altLang="zh-CN" dirty="0" err="1">
                <a:solidFill>
                  <a:schemeClr val="tx2">
                    <a:lumMod val="50000"/>
                  </a:schemeClr>
                </a:solidFill>
                <a:latin typeface="微软雅黑" panose="020B0503020204020204" pitchFamily="34" charset="-122"/>
                <a:ea typeface="微软雅黑" panose="020B0503020204020204" pitchFamily="34" charset="-122"/>
              </a:rPr>
              <a:t>Keylight</a:t>
            </a:r>
            <a:r>
              <a:rPr lang="zh-CN" altLang="en-US" dirty="0">
                <a:solidFill>
                  <a:schemeClr val="tx2">
                    <a:lumMod val="50000"/>
                  </a:schemeClr>
                </a:solidFill>
                <a:latin typeface="微软雅黑" panose="020B0503020204020204" pitchFamily="34" charset="-122"/>
                <a:ea typeface="微软雅黑" panose="020B0503020204020204" pitchFamily="34" charset="-122"/>
              </a:rPr>
              <a:t>的内置功能进行修正，得到较好的抠像效果。</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6</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抠像技术</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43055118"/>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flipH="1">
            <a:off x="5874559" y="-685186"/>
            <a:ext cx="6781080" cy="8387873"/>
            <a:chOff x="-1344978" y="-685187"/>
            <a:chExt cx="6781080" cy="8387873"/>
          </a:xfrm>
        </p:grpSpPr>
        <p:sp>
          <p:nvSpPr>
            <p:cNvPr id="2" name="椭圆 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74093" y="4429124"/>
              <a:ext cx="2798256" cy="27982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85195" y="5404454"/>
              <a:ext cx="1351188" cy="13511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666017" y="5533920"/>
              <a:ext cx="1894088" cy="18940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3517229" y="5808598"/>
              <a:ext cx="1894088" cy="18940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矩形 19"/>
          <p:cNvSpPr/>
          <p:nvPr/>
        </p:nvSpPr>
        <p:spPr>
          <a:xfrm>
            <a:off x="1742802" y="2512764"/>
            <a:ext cx="3920935" cy="1107996"/>
          </a:xfrm>
          <a:prstGeom prst="rect">
            <a:avLst/>
          </a:prstGeom>
          <a:solidFill>
            <a:schemeClr val="accent5"/>
          </a:solidFill>
        </p:spPr>
        <p:txBody>
          <a:bodyPr wrap="square">
            <a:spAutoFit/>
          </a:bodyPr>
          <a:lstStyle/>
          <a:p>
            <a:r>
              <a:rPr lang="en-US" altLang="zh-CN" sz="6600" b="1"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THANKS</a:t>
            </a:r>
            <a:endParaRPr lang="en-US" altLang="zh-CN" sz="66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307709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1747378" y="1036444"/>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524100" y="433786"/>
            <a:ext cx="4690556" cy="523220"/>
          </a:xfrm>
          <a:prstGeom prst="rect">
            <a:avLst/>
          </a:prstGeom>
        </p:spPr>
        <p:txBody>
          <a:bodyPr wrap="square">
            <a:spAutoFit/>
          </a:bodyPr>
          <a:lstStyle/>
          <a:p>
            <a:pPr algn="ctr"/>
            <a:r>
              <a:rPr lang="zh-CN" altLang="en-US" sz="2800" b="1" dirty="0" smtClean="0">
                <a:solidFill>
                  <a:srgbClr val="CF5F55"/>
                </a:solidFill>
                <a:latin typeface="微软雅黑" panose="020B0503020204020204" pitchFamily="34" charset="-122"/>
                <a:ea typeface="微软雅黑" panose="020B0503020204020204" pitchFamily="34" charset="-122"/>
              </a:rPr>
              <a:t>目录</a:t>
            </a:r>
            <a:endParaRPr lang="zh-CN" altLang="en-US" sz="2800" b="1" dirty="0">
              <a:solidFill>
                <a:srgbClr val="CF5F55"/>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490115" y="1343012"/>
            <a:ext cx="4176215" cy="4480842"/>
          </a:xfrm>
          <a:prstGeom prst="rect">
            <a:avLst/>
          </a:prstGeom>
          <a:noFill/>
        </p:spPr>
        <p:txBody>
          <a:bodyPr wrap="square" rtlCol="0">
            <a:spAutoFit/>
          </a:bodyPr>
          <a:lstStyle/>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1</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a:t>
            </a:r>
            <a:r>
              <a:rPr lang="en-US" altLang="zh-CN" sz="1600" dirty="0" smtClean="0">
                <a:solidFill>
                  <a:schemeClr val="tx2">
                    <a:lumMod val="50000"/>
                  </a:schemeClr>
                </a:solidFill>
                <a:latin typeface="微软雅黑" panose="020B0503020204020204" pitchFamily="34" charset="-122"/>
                <a:ea typeface="微软雅黑" panose="020B0503020204020204" pitchFamily="34" charset="-122"/>
              </a:rPr>
              <a:t>After </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Effects</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基础</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知识</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2</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章     图层</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3</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关键</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帧</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动画</a:t>
            </a:r>
          </a:p>
          <a:p>
            <a:pPr>
              <a:lnSpc>
                <a:spcPct val="150000"/>
              </a:lnSpc>
            </a:pP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4</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文字</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动画</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5</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遮</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罩</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6</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抠</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像技术</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7</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跟踪</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技术</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8</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调色</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	</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9</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光</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效插件</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Optical Flares</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10</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粒子</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插件</a:t>
            </a:r>
            <a:r>
              <a:rPr lang="en-US" altLang="zh-CN" sz="1600" dirty="0" err="1">
                <a:solidFill>
                  <a:schemeClr val="tx2">
                    <a:lumMod val="50000"/>
                  </a:schemeClr>
                </a:solidFill>
                <a:latin typeface="微软雅黑" panose="020B0503020204020204" pitchFamily="34" charset="-122"/>
                <a:ea typeface="微软雅黑" panose="020B0503020204020204" pitchFamily="34" charset="-122"/>
              </a:rPr>
              <a:t>Trapcode</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 Particular</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11</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三维</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插件</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Element 3D</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12</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渲染输出</a:t>
            </a:r>
          </a:p>
        </p:txBody>
      </p:sp>
      <p:sp>
        <p:nvSpPr>
          <p:cNvPr id="58" name="椭圆 57"/>
          <p:cNvSpPr>
            <a:spLocks noChangeAspect="1"/>
          </p:cNvSpPr>
          <p:nvPr/>
        </p:nvSpPr>
        <p:spPr>
          <a:xfrm>
            <a:off x="3541720" y="2273818"/>
            <a:ext cx="446815" cy="44681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sp>
        <p:nvSpPr>
          <p:cNvPr id="59" name="椭圆 58"/>
          <p:cNvSpPr>
            <a:spLocks noChangeAspect="1"/>
          </p:cNvSpPr>
          <p:nvPr/>
        </p:nvSpPr>
        <p:spPr>
          <a:xfrm>
            <a:off x="3528717" y="1520436"/>
            <a:ext cx="446815" cy="44681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sp>
        <p:nvSpPr>
          <p:cNvPr id="60" name="椭圆 59"/>
          <p:cNvSpPr>
            <a:spLocks noChangeAspect="1"/>
          </p:cNvSpPr>
          <p:nvPr/>
        </p:nvSpPr>
        <p:spPr>
          <a:xfrm>
            <a:off x="3543940" y="3027200"/>
            <a:ext cx="446815" cy="44681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sp>
        <p:nvSpPr>
          <p:cNvPr id="61" name="椭圆 60"/>
          <p:cNvSpPr>
            <a:spLocks noChangeAspect="1"/>
          </p:cNvSpPr>
          <p:nvPr/>
        </p:nvSpPr>
        <p:spPr>
          <a:xfrm>
            <a:off x="3528716" y="3780582"/>
            <a:ext cx="446815" cy="44681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sp>
        <p:nvSpPr>
          <p:cNvPr id="62" name="椭圆 61"/>
          <p:cNvSpPr>
            <a:spLocks noChangeAspect="1"/>
          </p:cNvSpPr>
          <p:nvPr/>
        </p:nvSpPr>
        <p:spPr>
          <a:xfrm>
            <a:off x="3541720" y="4535934"/>
            <a:ext cx="446815" cy="44681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sp>
        <p:nvSpPr>
          <p:cNvPr id="63" name="椭圆 62"/>
          <p:cNvSpPr>
            <a:spLocks noChangeAspect="1"/>
          </p:cNvSpPr>
          <p:nvPr/>
        </p:nvSpPr>
        <p:spPr>
          <a:xfrm>
            <a:off x="3541720" y="5287346"/>
            <a:ext cx="446815" cy="44681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spTree>
    <p:extLst>
      <p:ext uri="{BB962C8B-B14F-4D97-AF65-F5344CB8AC3E}">
        <p14:creationId xmlns:p14="http://schemas.microsoft.com/office/powerpoint/2010/main" val="671050767"/>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5046703" y="845724"/>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3886921" y="1013365"/>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258148" y="2729569"/>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7002996" y="1441623"/>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576876" y="473053"/>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372517" y="2863156"/>
            <a:ext cx="1130239" cy="113023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7866883" y="3602564"/>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7723471" y="4325230"/>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7153761" y="3943263"/>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9487154" y="4570167"/>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8765768" y="4805447"/>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9011193" y="1314991"/>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3050406" y="2352147"/>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375587" y="3104117"/>
            <a:ext cx="446864" cy="4468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2136206" y="2457951"/>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569022" y="2863153"/>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958568" y="3534632"/>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7347622" y="1076999"/>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9614029" y="3517142"/>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8754995" y="307562"/>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8509575" y="1687036"/>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4763797" y="2096797"/>
            <a:ext cx="2664415" cy="266441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smtClean="0">
                <a:latin typeface="微软雅黑" panose="020B0503020204020204" pitchFamily="34" charset="-122"/>
                <a:ea typeface="微软雅黑" panose="020B0503020204020204" pitchFamily="34" charset="-122"/>
              </a:rPr>
              <a:t>第</a:t>
            </a:r>
            <a:r>
              <a:rPr lang="en-US" altLang="zh-CN" sz="4800" b="1" dirty="0">
                <a:latin typeface="微软雅黑" panose="020B0503020204020204" pitchFamily="34" charset="-122"/>
                <a:ea typeface="微软雅黑" panose="020B0503020204020204" pitchFamily="34" charset="-122"/>
              </a:rPr>
              <a:t>6</a:t>
            </a:r>
            <a:r>
              <a:rPr lang="zh-CN" altLang="en-US" sz="4800" b="1" dirty="0" smtClean="0">
                <a:latin typeface="微软雅黑" panose="020B0503020204020204" pitchFamily="34" charset="-122"/>
                <a:ea typeface="微软雅黑" panose="020B0503020204020204" pitchFamily="34" charset="-122"/>
              </a:rPr>
              <a:t>章</a:t>
            </a:r>
            <a:endParaRPr lang="zh-CN" altLang="en-US" sz="4800" b="1" dirty="0">
              <a:latin typeface="微软雅黑" panose="020B0503020204020204" pitchFamily="34" charset="-122"/>
              <a:ea typeface="微软雅黑" panose="020B0503020204020204" pitchFamily="34" charset="-122"/>
            </a:endParaRPr>
          </a:p>
        </p:txBody>
      </p:sp>
      <p:sp>
        <p:nvSpPr>
          <p:cNvPr id="24" name="矩形 23"/>
          <p:cNvSpPr/>
          <p:nvPr/>
        </p:nvSpPr>
        <p:spPr>
          <a:xfrm>
            <a:off x="3341229" y="4776970"/>
            <a:ext cx="5509551" cy="584775"/>
          </a:xfrm>
          <a:prstGeom prst="rect">
            <a:avLst/>
          </a:prstGeom>
        </p:spPr>
        <p:txBody>
          <a:bodyPr wrap="square">
            <a:spAutoFit/>
          </a:bodyPr>
          <a:lstStyle/>
          <a:p>
            <a:pPr algn="ct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抠像技术</a:t>
            </a:r>
            <a:endPar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5" name="椭圆 24"/>
          <p:cNvSpPr/>
          <p:nvPr/>
        </p:nvSpPr>
        <p:spPr>
          <a:xfrm>
            <a:off x="3713148" y="5537631"/>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77986047"/>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814362" y="1753494"/>
            <a:ext cx="8503346" cy="2677656"/>
          </a:xfrm>
          <a:prstGeom prst="rect">
            <a:avLst/>
          </a:prstGeom>
        </p:spPr>
        <p:txBody>
          <a:bodyPr wrap="square">
            <a:spAutoFit/>
          </a:bodyPr>
          <a:lstStyle/>
          <a:p>
            <a:pPr algn="ctr">
              <a:lnSpc>
                <a:spcPct val="150000"/>
              </a:lnSpc>
            </a:pPr>
            <a:r>
              <a:rPr lang="zh-CN" altLang="en-US" sz="2000" b="1" dirty="0">
                <a:solidFill>
                  <a:schemeClr val="tx2">
                    <a:lumMod val="50000"/>
                  </a:schemeClr>
                </a:solidFill>
                <a:latin typeface="微软雅黑" panose="020B0503020204020204" pitchFamily="34" charset="-122"/>
                <a:ea typeface="微软雅黑" panose="020B0503020204020204" pitchFamily="34" charset="-122"/>
              </a:rPr>
              <a:t>抠像的</a:t>
            </a:r>
            <a:r>
              <a:rPr lang="zh-CN" altLang="en-US" sz="2000" b="1" dirty="0" smtClean="0">
                <a:solidFill>
                  <a:schemeClr val="tx2">
                    <a:lumMod val="50000"/>
                  </a:schemeClr>
                </a:solidFill>
                <a:latin typeface="微软雅黑" panose="020B0503020204020204" pitchFamily="34" charset="-122"/>
                <a:ea typeface="微软雅黑" panose="020B0503020204020204" pitchFamily="34" charset="-122"/>
              </a:rPr>
              <a:t>概念</a:t>
            </a:r>
            <a:endParaRPr lang="en-US" altLang="zh-CN" sz="2000" b="1" dirty="0" smtClean="0">
              <a:solidFill>
                <a:schemeClr val="tx2">
                  <a:lumMod val="50000"/>
                </a:schemeClr>
              </a:solidFill>
              <a:latin typeface="微软雅黑" panose="020B0503020204020204" pitchFamily="34" charset="-122"/>
              <a:ea typeface="微软雅黑" panose="020B0503020204020204" pitchFamily="34" charset="-122"/>
            </a:endParaRPr>
          </a:p>
          <a:p>
            <a:pPr algn="ctr">
              <a:lnSpc>
                <a:spcPct val="150000"/>
              </a:lnSpc>
            </a:pPr>
            <a:endParaRPr lang="en-US" altLang="zh-CN" sz="2000" b="1" dirty="0" smtClean="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2">
                    <a:lumMod val="50000"/>
                  </a:schemeClr>
                </a:solidFill>
                <a:latin typeface="微软雅黑" panose="020B0503020204020204" pitchFamily="34" charset="-122"/>
                <a:ea typeface="微软雅黑" panose="020B0503020204020204" pitchFamily="34" charset="-122"/>
              </a:rPr>
              <a:t>在</a:t>
            </a:r>
            <a:r>
              <a:rPr lang="en-US" altLang="zh-CN" dirty="0">
                <a:solidFill>
                  <a:schemeClr val="tx2">
                    <a:lumMod val="50000"/>
                  </a:schemeClr>
                </a:solidFill>
                <a:latin typeface="微软雅黑" panose="020B0503020204020204" pitchFamily="34" charset="-122"/>
                <a:ea typeface="微软雅黑" panose="020B0503020204020204" pitchFamily="34" charset="-122"/>
              </a:rPr>
              <a:t>After Effects</a:t>
            </a:r>
            <a:r>
              <a:rPr lang="zh-CN" altLang="en-US" dirty="0">
                <a:solidFill>
                  <a:schemeClr val="tx2">
                    <a:lumMod val="50000"/>
                  </a:schemeClr>
                </a:solidFill>
                <a:latin typeface="微软雅黑" panose="020B0503020204020204" pitchFamily="34" charset="-122"/>
                <a:ea typeface="微软雅黑" panose="020B0503020204020204" pitchFamily="34" charset="-122"/>
              </a:rPr>
              <a:t>中，抠像指的是按图像中特定的颜色值或亮度值定义透明度，如果用户指定某个值，则颜色值或明亮度值与该值类似的所有像素将变为透明。通过抠像可轻松替换背景，在影视制作中常常应用这种技术将演员合成到其他场景中。（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6-1</a:t>
            </a:r>
            <a:r>
              <a:rPr lang="zh-CN" altLang="en-US" dirty="0">
                <a:solidFill>
                  <a:schemeClr val="tx2">
                    <a:lumMod val="50000"/>
                  </a:schemeClr>
                </a:solidFill>
                <a:latin typeface="微软雅黑" panose="020B0503020204020204" pitchFamily="34" charset="-122"/>
                <a:ea typeface="微软雅黑" panose="020B0503020204020204" pitchFamily="34" charset="-122"/>
              </a:rPr>
              <a:t>和图</a:t>
            </a:r>
            <a:r>
              <a:rPr lang="en-US" altLang="zh-CN" dirty="0">
                <a:solidFill>
                  <a:schemeClr val="tx2">
                    <a:lumMod val="50000"/>
                  </a:schemeClr>
                </a:solidFill>
                <a:latin typeface="微软雅黑" panose="020B0503020204020204" pitchFamily="34" charset="-122"/>
                <a:ea typeface="微软雅黑" panose="020B0503020204020204" pitchFamily="34" charset="-122"/>
              </a:rPr>
              <a:t>6-2</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6</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抠像技术</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56593540"/>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6</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抠像技术</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8565191" y="3031559"/>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6</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-1</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8565191" y="5485481"/>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a:solidFill>
                  <a:schemeClr val="tx2">
                    <a:lumMod val="50000"/>
                  </a:schemeClr>
                </a:solidFill>
                <a:latin typeface="微软雅黑" panose="020B0503020204020204" pitchFamily="34" charset="-122"/>
                <a:ea typeface="微软雅黑" panose="020B0503020204020204" pitchFamily="34" charset="-122"/>
              </a:rPr>
              <a:t>6</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-2</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99122" y="1117406"/>
            <a:ext cx="5417244" cy="2474457"/>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99122" y="3803934"/>
            <a:ext cx="5417244" cy="2474457"/>
          </a:xfrm>
          <a:prstGeom prst="rect">
            <a:avLst/>
          </a:prstGeom>
        </p:spPr>
      </p:pic>
    </p:spTree>
    <p:extLst>
      <p:ext uri="{BB962C8B-B14F-4D97-AF65-F5344CB8AC3E}">
        <p14:creationId xmlns:p14="http://schemas.microsoft.com/office/powerpoint/2010/main" val="1067832739"/>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846352" y="1435507"/>
            <a:ext cx="8503346" cy="4339650"/>
          </a:xfrm>
          <a:prstGeom prst="rect">
            <a:avLst/>
          </a:prstGeom>
        </p:spPr>
        <p:txBody>
          <a:bodyPr wrap="square">
            <a:spAutoFit/>
          </a:bodyPr>
          <a:lstStyle/>
          <a:p>
            <a:pPr algn="ctr">
              <a:lnSpc>
                <a:spcPct val="150000"/>
              </a:lnSpc>
            </a:pPr>
            <a:r>
              <a:rPr lang="zh-CN" altLang="en-US" sz="2000" b="1" dirty="0">
                <a:solidFill>
                  <a:schemeClr val="tx2">
                    <a:lumMod val="50000"/>
                  </a:schemeClr>
                </a:solidFill>
                <a:latin typeface="微软雅黑" panose="020B0503020204020204" pitchFamily="34" charset="-122"/>
                <a:ea typeface="微软雅黑" panose="020B0503020204020204" pitchFamily="34" charset="-122"/>
              </a:rPr>
              <a:t>颜色键抠</a:t>
            </a:r>
            <a:r>
              <a:rPr lang="zh-CN" altLang="en-US" sz="2000" b="1" dirty="0" smtClean="0">
                <a:solidFill>
                  <a:schemeClr val="tx2">
                    <a:lumMod val="50000"/>
                  </a:schemeClr>
                </a:solidFill>
                <a:latin typeface="微软雅黑" panose="020B0503020204020204" pitchFamily="34" charset="-122"/>
                <a:ea typeface="微软雅黑" panose="020B0503020204020204" pitchFamily="34" charset="-122"/>
              </a:rPr>
              <a:t>像</a:t>
            </a:r>
            <a:endParaRPr lang="en-US" altLang="zh-CN" sz="2000" b="1" dirty="0" smtClean="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en-US" altLang="zh-CN" sz="2000" b="1" dirty="0">
                <a:solidFill>
                  <a:schemeClr val="tx2">
                    <a:lumMod val="50000"/>
                  </a:schemeClr>
                </a:solidFill>
                <a:latin typeface="微软雅黑" panose="020B0503020204020204" pitchFamily="34" charset="-122"/>
                <a:ea typeface="微软雅黑" panose="020B0503020204020204" pitchFamily="34" charset="-122"/>
              </a:rPr>
              <a:t> </a:t>
            </a:r>
            <a:r>
              <a:rPr lang="en-US" altLang="zh-CN" sz="2000" b="1" dirty="0" smtClean="0">
                <a:solidFill>
                  <a:schemeClr val="tx2">
                    <a:lumMod val="50000"/>
                  </a:schemeClr>
                </a:solidFill>
                <a:latin typeface="微软雅黑" panose="020B0503020204020204" pitchFamily="34" charset="-122"/>
                <a:ea typeface="微软雅黑" panose="020B0503020204020204" pitchFamily="34" charset="-122"/>
              </a:rPr>
              <a:t>     </a:t>
            </a:r>
            <a:r>
              <a:rPr lang="zh-CN" altLang="en-US" dirty="0" smtClean="0">
                <a:solidFill>
                  <a:schemeClr val="tx2">
                    <a:lumMod val="50000"/>
                  </a:schemeClr>
                </a:solidFill>
                <a:latin typeface="微软雅黑" panose="020B0503020204020204" pitchFamily="34" charset="-122"/>
                <a:ea typeface="微软雅黑" panose="020B0503020204020204" pitchFamily="34" charset="-122"/>
              </a:rPr>
              <a:t>颜色</a:t>
            </a:r>
            <a:r>
              <a:rPr lang="zh-CN" altLang="en-US" dirty="0">
                <a:solidFill>
                  <a:schemeClr val="tx2">
                    <a:lumMod val="50000"/>
                  </a:schemeClr>
                </a:solidFill>
                <a:latin typeface="微软雅黑" panose="020B0503020204020204" pitchFamily="34" charset="-122"/>
                <a:ea typeface="微软雅黑" panose="020B0503020204020204" pitchFamily="34" charset="-122"/>
              </a:rPr>
              <a:t>键抠像是一种很有代表性的抠像技术，它的原理是指定某个颜色，在图像中凡是和指定颜色接近的颜色都会透明化，其实就是为图像添加了一种特殊的遮罩，只不过这种遮罩的生成方式是通过色彩识别得到的。抠出颜色一致的背景的技术通常称为蓝幕抠像或绿幕抠像，但实际上不是必需使用蓝色或绿色的背景，实际上我们可以使用任何纯色作为背景。当抠像主体物是人类演员时，由于人的肤色中含有红色信息，因此需要采用不包含红色信息的绿色或蓝色作为背景，而红色背景通常用于拍摄不包含红色信息的非人类对象，例如白色的汽车和灰色的宇宙飞船模型。需要注意的是，如果采用绿色背景时，演员身上应尽量避免穿着绿色或与绿色接近的服饰，避免在抠像时这些服饰也连同背景一起被透明化。</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6</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抠像技术</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72117196"/>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158567" y="2162927"/>
            <a:ext cx="8503346" cy="2120902"/>
          </a:xfrm>
          <a:prstGeom prst="rect">
            <a:avLst/>
          </a:prstGeom>
        </p:spPr>
        <p:txBody>
          <a:bodyPr wrap="square">
            <a:spAutoFit/>
          </a:bodyPr>
          <a:lstStyle/>
          <a:p>
            <a:pPr>
              <a:lnSpc>
                <a:spcPct val="150000"/>
              </a:lnSpc>
            </a:pPr>
            <a:r>
              <a:rPr lang="zh-CN" altLang="en-US" dirty="0" smtClean="0">
                <a:solidFill>
                  <a:schemeClr val="tx2">
                    <a:lumMod val="50000"/>
                  </a:schemeClr>
                </a:solidFill>
                <a:latin typeface="微软雅黑" panose="020B0503020204020204" pitchFamily="34" charset="-122"/>
                <a:ea typeface="微软雅黑" panose="020B0503020204020204" pitchFamily="34" charset="-122"/>
              </a:rPr>
              <a:t>      在</a:t>
            </a:r>
            <a:r>
              <a:rPr lang="en-US" altLang="zh-CN" dirty="0">
                <a:solidFill>
                  <a:schemeClr val="tx2">
                    <a:lumMod val="50000"/>
                  </a:schemeClr>
                </a:solidFill>
                <a:latin typeface="微软雅黑" panose="020B0503020204020204" pitchFamily="34" charset="-122"/>
                <a:ea typeface="微软雅黑" panose="020B0503020204020204" pitchFamily="34" charset="-122"/>
              </a:rPr>
              <a:t>After Effects</a:t>
            </a:r>
            <a:r>
              <a:rPr lang="zh-CN" altLang="en-US" dirty="0">
                <a:solidFill>
                  <a:schemeClr val="tx2">
                    <a:lumMod val="50000"/>
                  </a:schemeClr>
                </a:solidFill>
                <a:latin typeface="微软雅黑" panose="020B0503020204020204" pitchFamily="34" charset="-122"/>
                <a:ea typeface="微软雅黑" panose="020B0503020204020204" pitchFamily="34" charset="-122"/>
              </a:rPr>
              <a:t>中，最常用的颜色键抠像工具是</a:t>
            </a:r>
            <a:r>
              <a:rPr lang="en-US" altLang="zh-CN" dirty="0" err="1">
                <a:solidFill>
                  <a:schemeClr val="tx2">
                    <a:lumMod val="50000"/>
                  </a:schemeClr>
                </a:solidFill>
                <a:latin typeface="微软雅黑" panose="020B0503020204020204" pitchFamily="34" charset="-122"/>
                <a:ea typeface="微软雅黑" panose="020B0503020204020204" pitchFamily="34" charset="-122"/>
              </a:rPr>
              <a:t>Keylight</a:t>
            </a:r>
            <a:r>
              <a:rPr lang="zh-CN" altLang="en-US" dirty="0">
                <a:solidFill>
                  <a:schemeClr val="tx2">
                    <a:lumMod val="50000"/>
                  </a:schemeClr>
                </a:solidFill>
                <a:latin typeface="微软雅黑" panose="020B0503020204020204" pitchFamily="34" charset="-122"/>
                <a:ea typeface="微软雅黑" panose="020B0503020204020204" pitchFamily="34" charset="-122"/>
              </a:rPr>
              <a:t>，这是一款非常强大的抠像插件，广泛支持</a:t>
            </a:r>
            <a:r>
              <a:rPr lang="en-US" altLang="zh-CN" dirty="0">
                <a:solidFill>
                  <a:schemeClr val="tx2">
                    <a:lumMod val="50000"/>
                  </a:schemeClr>
                </a:solidFill>
                <a:latin typeface="微软雅黑" panose="020B0503020204020204" pitchFamily="34" charset="-122"/>
                <a:ea typeface="微软雅黑" panose="020B0503020204020204" pitchFamily="34" charset="-122"/>
              </a:rPr>
              <a:t>Fusion</a:t>
            </a:r>
            <a:r>
              <a:rPr lang="zh-CN" altLang="en-US" dirty="0">
                <a:solidFill>
                  <a:schemeClr val="tx2">
                    <a:lumMod val="50000"/>
                  </a:schemeClr>
                </a:solidFill>
                <a:latin typeface="微软雅黑" panose="020B0503020204020204" pitchFamily="34" charset="-122"/>
                <a:ea typeface="微软雅黑" panose="020B0503020204020204" pitchFamily="34" charset="-122"/>
              </a:rPr>
              <a:t>、</a:t>
            </a:r>
            <a:r>
              <a:rPr lang="en-US" altLang="zh-CN" dirty="0">
                <a:solidFill>
                  <a:schemeClr val="tx2">
                    <a:lumMod val="50000"/>
                  </a:schemeClr>
                </a:solidFill>
                <a:latin typeface="微软雅黑" panose="020B0503020204020204" pitchFamily="34" charset="-122"/>
                <a:ea typeface="微软雅黑" panose="020B0503020204020204" pitchFamily="34" charset="-122"/>
              </a:rPr>
              <a:t>NUKE</a:t>
            </a:r>
            <a:r>
              <a:rPr lang="zh-CN" altLang="en-US" dirty="0">
                <a:solidFill>
                  <a:schemeClr val="tx2">
                    <a:lumMod val="50000"/>
                  </a:schemeClr>
                </a:solidFill>
                <a:latin typeface="微软雅黑" panose="020B0503020204020204" pitchFamily="34" charset="-122"/>
                <a:ea typeface="微软雅黑" panose="020B0503020204020204" pitchFamily="34" charset="-122"/>
              </a:rPr>
              <a:t>、</a:t>
            </a:r>
            <a:r>
              <a:rPr lang="en-US" altLang="zh-CN" dirty="0">
                <a:solidFill>
                  <a:schemeClr val="tx2">
                    <a:lumMod val="50000"/>
                  </a:schemeClr>
                </a:solidFill>
                <a:latin typeface="微软雅黑" panose="020B0503020204020204" pitchFamily="34" charset="-122"/>
                <a:ea typeface="微软雅黑" panose="020B0503020204020204" pitchFamily="34" charset="-122"/>
              </a:rPr>
              <a:t>Shake</a:t>
            </a:r>
            <a:r>
              <a:rPr lang="zh-CN" altLang="en-US" dirty="0">
                <a:solidFill>
                  <a:schemeClr val="tx2">
                    <a:lumMod val="50000"/>
                  </a:schemeClr>
                </a:solidFill>
                <a:latin typeface="微软雅黑" panose="020B0503020204020204" pitchFamily="34" charset="-122"/>
                <a:ea typeface="微软雅黑" panose="020B0503020204020204" pitchFamily="34" charset="-122"/>
              </a:rPr>
              <a:t>和</a:t>
            </a:r>
            <a:r>
              <a:rPr lang="en-US" altLang="zh-CN" dirty="0">
                <a:solidFill>
                  <a:schemeClr val="tx2">
                    <a:lumMod val="50000"/>
                  </a:schemeClr>
                </a:solidFill>
                <a:latin typeface="微软雅黑" panose="020B0503020204020204" pitchFamily="34" charset="-122"/>
                <a:ea typeface="微软雅黑" panose="020B0503020204020204" pitchFamily="34" charset="-122"/>
              </a:rPr>
              <a:t>Final Cut Pro</a:t>
            </a:r>
            <a:r>
              <a:rPr lang="zh-CN" altLang="en-US" dirty="0">
                <a:solidFill>
                  <a:schemeClr val="tx2">
                    <a:lumMod val="50000"/>
                  </a:schemeClr>
                </a:solidFill>
                <a:latin typeface="微软雅黑" panose="020B0503020204020204" pitchFamily="34" charset="-122"/>
                <a:ea typeface="微软雅黑" panose="020B0503020204020204" pitchFamily="34" charset="-122"/>
              </a:rPr>
              <a:t>等专业影视后期制作软件，在当前的版本中，</a:t>
            </a:r>
            <a:r>
              <a:rPr lang="en-US" altLang="zh-CN" dirty="0" err="1">
                <a:solidFill>
                  <a:schemeClr val="tx2">
                    <a:lumMod val="50000"/>
                  </a:schemeClr>
                </a:solidFill>
                <a:latin typeface="微软雅黑" panose="020B0503020204020204" pitchFamily="34" charset="-122"/>
                <a:ea typeface="微软雅黑" panose="020B0503020204020204" pitchFamily="34" charset="-122"/>
              </a:rPr>
              <a:t>Keylight</a:t>
            </a:r>
            <a:r>
              <a:rPr lang="zh-CN" altLang="en-US" dirty="0">
                <a:solidFill>
                  <a:schemeClr val="tx2">
                    <a:lumMod val="50000"/>
                  </a:schemeClr>
                </a:solidFill>
                <a:latin typeface="微软雅黑" panose="020B0503020204020204" pitchFamily="34" charset="-122"/>
                <a:ea typeface="微软雅黑" panose="020B0503020204020204" pitchFamily="34" charset="-122"/>
              </a:rPr>
              <a:t>已经被捆绑在</a:t>
            </a:r>
            <a:r>
              <a:rPr lang="en-US" altLang="zh-CN" dirty="0">
                <a:solidFill>
                  <a:schemeClr val="tx2">
                    <a:lumMod val="50000"/>
                  </a:schemeClr>
                </a:solidFill>
                <a:latin typeface="微软雅黑" panose="020B0503020204020204" pitchFamily="34" charset="-122"/>
                <a:ea typeface="微软雅黑" panose="020B0503020204020204" pitchFamily="34" charset="-122"/>
              </a:rPr>
              <a:t>After Effects</a:t>
            </a:r>
            <a:r>
              <a:rPr lang="zh-CN" altLang="en-US" dirty="0">
                <a:solidFill>
                  <a:schemeClr val="tx2">
                    <a:lumMod val="50000"/>
                  </a:schemeClr>
                </a:solidFill>
                <a:latin typeface="微软雅黑" panose="020B0503020204020204" pitchFamily="34" charset="-122"/>
                <a:ea typeface="微软雅黑" panose="020B0503020204020204" pitchFamily="34" charset="-122"/>
              </a:rPr>
              <a:t>软中，</a:t>
            </a:r>
            <a:r>
              <a:rPr lang="zh-CN" altLang="en-US" dirty="0" smtClean="0">
                <a:solidFill>
                  <a:schemeClr val="tx2">
                    <a:lumMod val="50000"/>
                  </a:schemeClr>
                </a:solidFill>
                <a:latin typeface="微软雅黑" panose="020B0503020204020204" pitchFamily="34" charset="-122"/>
                <a:ea typeface="微软雅黑" panose="020B0503020204020204" pitchFamily="34" charset="-122"/>
              </a:rPr>
              <a:t>用户不必再</a:t>
            </a:r>
            <a:r>
              <a:rPr lang="zh-CN" altLang="en-US" dirty="0">
                <a:solidFill>
                  <a:schemeClr val="tx2">
                    <a:lumMod val="50000"/>
                  </a:schemeClr>
                </a:solidFill>
                <a:latin typeface="微软雅黑" panose="020B0503020204020204" pitchFamily="34" charset="-122"/>
                <a:ea typeface="微软雅黑" panose="020B0503020204020204" pitchFamily="34" charset="-122"/>
              </a:rPr>
              <a:t>单独安装</a:t>
            </a:r>
            <a:r>
              <a:rPr lang="en-US" altLang="zh-CN" dirty="0" err="1">
                <a:solidFill>
                  <a:schemeClr val="tx2">
                    <a:lumMod val="50000"/>
                  </a:schemeClr>
                </a:solidFill>
                <a:latin typeface="微软雅黑" panose="020B0503020204020204" pitchFamily="34" charset="-122"/>
                <a:ea typeface="微软雅黑" panose="020B0503020204020204" pitchFamily="34" charset="-122"/>
              </a:rPr>
              <a:t>Keylight</a:t>
            </a:r>
            <a:r>
              <a:rPr lang="zh-CN" altLang="en-US" dirty="0">
                <a:solidFill>
                  <a:schemeClr val="tx2">
                    <a:lumMod val="50000"/>
                  </a:schemeClr>
                </a:solidFill>
                <a:latin typeface="微软雅黑" panose="020B0503020204020204" pitchFamily="34" charset="-122"/>
                <a:ea typeface="微软雅黑" panose="020B0503020204020204" pitchFamily="34" charset="-122"/>
              </a:rPr>
              <a:t>插件。</a:t>
            </a:r>
            <a:r>
              <a:rPr lang="en-US" altLang="zh-CN" dirty="0" err="1">
                <a:solidFill>
                  <a:schemeClr val="tx2">
                    <a:lumMod val="50000"/>
                  </a:schemeClr>
                </a:solidFill>
                <a:latin typeface="微软雅黑" panose="020B0503020204020204" pitchFamily="34" charset="-122"/>
                <a:ea typeface="微软雅黑" panose="020B0503020204020204" pitchFamily="34" charset="-122"/>
              </a:rPr>
              <a:t>Keylight</a:t>
            </a:r>
            <a:r>
              <a:rPr lang="zh-CN" altLang="en-US" dirty="0">
                <a:solidFill>
                  <a:schemeClr val="tx2">
                    <a:lumMod val="50000"/>
                  </a:schemeClr>
                </a:solidFill>
                <a:latin typeface="微软雅黑" panose="020B0503020204020204" pitchFamily="34" charset="-122"/>
                <a:ea typeface="微软雅黑" panose="020B0503020204020204" pitchFamily="34" charset="-122"/>
              </a:rPr>
              <a:t>功能强大，但使用方法却非常简单，如果背景颜色足够纯净，那么几乎可以实现一键抠像。</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6</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抠像技术</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90141425"/>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935267" y="920861"/>
            <a:ext cx="8503346" cy="1289905"/>
          </a:xfrm>
          <a:prstGeom prst="rect">
            <a:avLst/>
          </a:prstGeom>
        </p:spPr>
        <p:txBody>
          <a:bodyPr wrap="square">
            <a:spAutoFit/>
          </a:bodyPr>
          <a:lstStyle/>
          <a:p>
            <a:pPr>
              <a:lnSpc>
                <a:spcPct val="150000"/>
              </a:lnSpc>
            </a:pPr>
            <a:r>
              <a:rPr lang="zh-CN" altLang="en-US" dirty="0" smtClean="0">
                <a:solidFill>
                  <a:schemeClr val="tx2">
                    <a:lumMod val="50000"/>
                  </a:schemeClr>
                </a:solidFill>
                <a:latin typeface="微软雅黑" panose="020B0503020204020204" pitchFamily="34" charset="-122"/>
                <a:ea typeface="微软雅黑" panose="020B0503020204020204" pitchFamily="34" charset="-122"/>
              </a:rPr>
              <a:t>      下面</a:t>
            </a:r>
            <a:r>
              <a:rPr lang="zh-CN" altLang="en-US" dirty="0">
                <a:solidFill>
                  <a:schemeClr val="tx2">
                    <a:lumMod val="50000"/>
                  </a:schemeClr>
                </a:solidFill>
                <a:latin typeface="微软雅黑" panose="020B0503020204020204" pitchFamily="34" charset="-122"/>
                <a:ea typeface="微软雅黑" panose="020B0503020204020204" pitchFamily="34" charset="-122"/>
              </a:rPr>
              <a:t>，我们就通过一个小案例来学习如何使用</a:t>
            </a:r>
            <a:r>
              <a:rPr lang="en-US" altLang="zh-CN" dirty="0" err="1">
                <a:solidFill>
                  <a:schemeClr val="tx2">
                    <a:lumMod val="50000"/>
                  </a:schemeClr>
                </a:solidFill>
                <a:latin typeface="微软雅黑" panose="020B0503020204020204" pitchFamily="34" charset="-122"/>
                <a:ea typeface="微软雅黑" panose="020B0503020204020204" pitchFamily="34" charset="-122"/>
              </a:rPr>
              <a:t>Keylight</a:t>
            </a:r>
            <a:r>
              <a:rPr lang="zh-CN" altLang="en-US" dirty="0">
                <a:solidFill>
                  <a:schemeClr val="tx2">
                    <a:lumMod val="50000"/>
                  </a:schemeClr>
                </a:solidFill>
                <a:latin typeface="微软雅黑" panose="020B0503020204020204" pitchFamily="34" charset="-122"/>
                <a:ea typeface="微软雅黑" panose="020B0503020204020204" pitchFamily="34" charset="-122"/>
              </a:rPr>
              <a:t>进行抠像：</a:t>
            </a:r>
          </a:p>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1.</a:t>
            </a:r>
            <a:r>
              <a:rPr lang="zh-CN" altLang="en-US" dirty="0">
                <a:solidFill>
                  <a:schemeClr val="tx2">
                    <a:lumMod val="50000"/>
                  </a:schemeClr>
                </a:solidFill>
                <a:latin typeface="微软雅黑" panose="020B0503020204020204" pitchFamily="34" charset="-122"/>
                <a:ea typeface="微软雅黑" panose="020B0503020204020204" pitchFamily="34" charset="-122"/>
              </a:rPr>
              <a:t>选中需要抠像的素材图层，执行</a:t>
            </a:r>
            <a:r>
              <a:rPr lang="en-US" altLang="zh-CN" dirty="0">
                <a:solidFill>
                  <a:schemeClr val="tx2">
                    <a:lumMod val="50000"/>
                  </a:schemeClr>
                </a:solidFill>
                <a:latin typeface="微软雅黑" panose="020B0503020204020204" pitchFamily="34" charset="-122"/>
                <a:ea typeface="微软雅黑" panose="020B0503020204020204" pitchFamily="34" charset="-122"/>
              </a:rPr>
              <a:t>【</a:t>
            </a:r>
            <a:r>
              <a:rPr lang="zh-CN" altLang="en-US" dirty="0">
                <a:solidFill>
                  <a:schemeClr val="tx2">
                    <a:lumMod val="50000"/>
                  </a:schemeClr>
                </a:solidFill>
                <a:latin typeface="微软雅黑" panose="020B0503020204020204" pitchFamily="34" charset="-122"/>
                <a:ea typeface="微软雅黑" panose="020B0503020204020204" pitchFamily="34" charset="-122"/>
              </a:rPr>
              <a:t>效果</a:t>
            </a:r>
            <a:r>
              <a:rPr lang="en-US" altLang="zh-CN" dirty="0">
                <a:solidFill>
                  <a:schemeClr val="tx2">
                    <a:lumMod val="50000"/>
                  </a:schemeClr>
                </a:solidFill>
                <a:latin typeface="微软雅黑" panose="020B0503020204020204" pitchFamily="34" charset="-122"/>
                <a:ea typeface="微软雅黑" panose="020B0503020204020204" pitchFamily="34" charset="-122"/>
              </a:rPr>
              <a:t>】-【</a:t>
            </a:r>
            <a:r>
              <a:rPr lang="zh-CN" altLang="en-US" dirty="0">
                <a:solidFill>
                  <a:schemeClr val="tx2">
                    <a:lumMod val="50000"/>
                  </a:schemeClr>
                </a:solidFill>
                <a:latin typeface="微软雅黑" panose="020B0503020204020204" pitchFamily="34" charset="-122"/>
                <a:ea typeface="微软雅黑" panose="020B0503020204020204" pitchFamily="34" charset="-122"/>
              </a:rPr>
              <a:t>键控</a:t>
            </a:r>
            <a:r>
              <a:rPr lang="en-US" altLang="zh-CN" dirty="0">
                <a:solidFill>
                  <a:schemeClr val="tx2">
                    <a:lumMod val="50000"/>
                  </a:schemeClr>
                </a:solidFill>
                <a:latin typeface="微软雅黑" panose="020B0503020204020204" pitchFamily="34" charset="-122"/>
                <a:ea typeface="微软雅黑" panose="020B0503020204020204" pitchFamily="34" charset="-122"/>
              </a:rPr>
              <a:t>】-【</a:t>
            </a:r>
            <a:r>
              <a:rPr lang="en-US" altLang="zh-CN" dirty="0" err="1">
                <a:solidFill>
                  <a:schemeClr val="tx2">
                    <a:lumMod val="50000"/>
                  </a:schemeClr>
                </a:solidFill>
                <a:latin typeface="微软雅黑" panose="020B0503020204020204" pitchFamily="34" charset="-122"/>
                <a:ea typeface="微软雅黑" panose="020B0503020204020204" pitchFamily="34" charset="-122"/>
              </a:rPr>
              <a:t>Keylight</a:t>
            </a:r>
            <a:r>
              <a:rPr lang="zh-CN" altLang="en-US" dirty="0">
                <a:solidFill>
                  <a:schemeClr val="tx2">
                    <a:lumMod val="50000"/>
                  </a:schemeClr>
                </a:solidFill>
                <a:latin typeface="微软雅黑" panose="020B0503020204020204" pitchFamily="34" charset="-122"/>
                <a:ea typeface="微软雅黑" panose="020B0503020204020204" pitchFamily="34" charset="-122"/>
              </a:rPr>
              <a:t>（</a:t>
            </a:r>
            <a:r>
              <a:rPr lang="en-US" altLang="zh-CN" dirty="0">
                <a:solidFill>
                  <a:schemeClr val="tx2">
                    <a:lumMod val="50000"/>
                  </a:schemeClr>
                </a:solidFill>
                <a:latin typeface="微软雅黑" panose="020B0503020204020204" pitchFamily="34" charset="-122"/>
                <a:ea typeface="微软雅黑" panose="020B0503020204020204" pitchFamily="34" charset="-122"/>
              </a:rPr>
              <a:t>1.2</a:t>
            </a:r>
            <a:r>
              <a:rPr lang="zh-CN" altLang="en-US" dirty="0">
                <a:solidFill>
                  <a:schemeClr val="tx2">
                    <a:lumMod val="50000"/>
                  </a:schemeClr>
                </a:solidFill>
                <a:latin typeface="微软雅黑" panose="020B0503020204020204" pitchFamily="34" charset="-122"/>
                <a:ea typeface="微软雅黑" panose="020B0503020204020204" pitchFamily="34" charset="-122"/>
              </a:rPr>
              <a:t>）</a:t>
            </a:r>
            <a:r>
              <a:rPr lang="en-US" altLang="zh-CN" dirty="0">
                <a:solidFill>
                  <a:schemeClr val="tx2">
                    <a:lumMod val="50000"/>
                  </a:schemeClr>
                </a:solidFill>
                <a:latin typeface="微软雅黑" panose="020B0503020204020204" pitchFamily="34" charset="-122"/>
                <a:ea typeface="微软雅黑" panose="020B0503020204020204" pitchFamily="34" charset="-122"/>
              </a:rPr>
              <a:t>】</a:t>
            </a:r>
            <a:r>
              <a:rPr lang="zh-CN" altLang="en-US" dirty="0">
                <a:solidFill>
                  <a:schemeClr val="tx2">
                    <a:lumMod val="50000"/>
                  </a:schemeClr>
                </a:solidFill>
                <a:latin typeface="微软雅黑" panose="020B0503020204020204" pitchFamily="34" charset="-122"/>
                <a:ea typeface="微软雅黑" panose="020B0503020204020204" pitchFamily="34" charset="-122"/>
              </a:rPr>
              <a:t>命令，为素材图层添加</a:t>
            </a:r>
            <a:r>
              <a:rPr lang="en-US" altLang="zh-CN" dirty="0" err="1">
                <a:solidFill>
                  <a:schemeClr val="tx2">
                    <a:lumMod val="50000"/>
                  </a:schemeClr>
                </a:solidFill>
                <a:latin typeface="微软雅黑" panose="020B0503020204020204" pitchFamily="34" charset="-122"/>
                <a:ea typeface="微软雅黑" panose="020B0503020204020204" pitchFamily="34" charset="-122"/>
              </a:rPr>
              <a:t>Keylight</a:t>
            </a:r>
            <a:r>
              <a:rPr lang="zh-CN" altLang="en-US" dirty="0">
                <a:solidFill>
                  <a:schemeClr val="tx2">
                    <a:lumMod val="50000"/>
                  </a:schemeClr>
                </a:solidFill>
                <a:latin typeface="微软雅黑" panose="020B0503020204020204" pitchFamily="34" charset="-122"/>
                <a:ea typeface="微软雅黑" panose="020B0503020204020204" pitchFamily="34" charset="-122"/>
              </a:rPr>
              <a:t>（</a:t>
            </a:r>
            <a:r>
              <a:rPr lang="en-US" altLang="zh-CN" dirty="0">
                <a:solidFill>
                  <a:schemeClr val="tx2">
                    <a:lumMod val="50000"/>
                  </a:schemeClr>
                </a:solidFill>
                <a:latin typeface="微软雅黑" panose="020B0503020204020204" pitchFamily="34" charset="-122"/>
                <a:ea typeface="微软雅黑" panose="020B0503020204020204" pitchFamily="34" charset="-122"/>
              </a:rPr>
              <a:t>1.2</a:t>
            </a:r>
            <a:r>
              <a:rPr lang="zh-CN" altLang="en-US" dirty="0">
                <a:solidFill>
                  <a:schemeClr val="tx2">
                    <a:lumMod val="50000"/>
                  </a:schemeClr>
                </a:solidFill>
                <a:latin typeface="微软雅黑" panose="020B0503020204020204" pitchFamily="34" charset="-122"/>
                <a:ea typeface="微软雅黑" panose="020B0503020204020204" pitchFamily="34" charset="-122"/>
              </a:rPr>
              <a:t>）效果。（如图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6-3</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6</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抠像技术</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10576" y="2271376"/>
            <a:ext cx="6123991" cy="3736853"/>
          </a:xfrm>
          <a:prstGeom prst="rect">
            <a:avLst/>
          </a:prstGeom>
        </p:spPr>
      </p:pic>
      <p:sp>
        <p:nvSpPr>
          <p:cNvPr id="21" name="矩形 20"/>
          <p:cNvSpPr/>
          <p:nvPr/>
        </p:nvSpPr>
        <p:spPr>
          <a:xfrm>
            <a:off x="5329681" y="6008230"/>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6</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-3</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10816155"/>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935267" y="920861"/>
            <a:ext cx="8503346" cy="1200329"/>
          </a:xfrm>
          <a:prstGeom prst="rect">
            <a:avLst/>
          </a:prstGeom>
        </p:spPr>
        <p:txBody>
          <a:bodyPr wrap="square">
            <a:spAutoFit/>
          </a:bodyPr>
          <a:lstStyle/>
          <a:p>
            <a:pPr>
              <a:lnSpc>
                <a:spcPct val="150000"/>
              </a:lnSpc>
            </a:pPr>
            <a:r>
              <a:rPr lang="en-US" altLang="zh-CN" sz="1600" dirty="0">
                <a:solidFill>
                  <a:schemeClr val="tx2">
                    <a:lumMod val="50000"/>
                  </a:schemeClr>
                </a:solidFill>
                <a:latin typeface="微软雅黑" panose="020B0503020204020204" pitchFamily="34" charset="-122"/>
                <a:ea typeface="微软雅黑" panose="020B0503020204020204" pitchFamily="34" charset="-122"/>
              </a:rPr>
              <a:t>2.</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添加</a:t>
            </a:r>
            <a:r>
              <a:rPr lang="en-US" altLang="zh-CN" sz="1600" dirty="0" err="1">
                <a:solidFill>
                  <a:schemeClr val="tx2">
                    <a:lumMod val="50000"/>
                  </a:schemeClr>
                </a:solidFill>
                <a:latin typeface="微软雅黑" panose="020B0503020204020204" pitchFamily="34" charset="-122"/>
                <a:ea typeface="微软雅黑" panose="020B0503020204020204" pitchFamily="34" charset="-122"/>
              </a:rPr>
              <a:t>Keylight</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1.2</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）之后，就可以在效果控件面板看到</a:t>
            </a:r>
            <a:r>
              <a:rPr lang="en-US" altLang="zh-CN" sz="1600" dirty="0" err="1">
                <a:solidFill>
                  <a:schemeClr val="tx2">
                    <a:lumMod val="50000"/>
                  </a:schemeClr>
                </a:solidFill>
                <a:latin typeface="微软雅黑" panose="020B0503020204020204" pitchFamily="34" charset="-122"/>
                <a:ea typeface="微软雅黑" panose="020B0503020204020204" pitchFamily="34" charset="-122"/>
              </a:rPr>
              <a:t>Keylight</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1.2</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）的参数了，找到</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Screen </a:t>
            </a:r>
            <a:r>
              <a:rPr lang="en-US" altLang="zh-CN" sz="1600" dirty="0" err="1">
                <a:solidFill>
                  <a:schemeClr val="tx2">
                    <a:lumMod val="50000"/>
                  </a:schemeClr>
                </a:solidFill>
                <a:latin typeface="微软雅黑" panose="020B0503020204020204" pitchFamily="34" charset="-122"/>
                <a:ea typeface="微软雅黑" panose="020B0503020204020204" pitchFamily="34" charset="-122"/>
              </a:rPr>
              <a:t>Colour</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选项，点击</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Screen </a:t>
            </a:r>
            <a:r>
              <a:rPr lang="en-US" altLang="zh-CN" sz="1600" dirty="0" err="1">
                <a:solidFill>
                  <a:schemeClr val="tx2">
                    <a:lumMod val="50000"/>
                  </a:schemeClr>
                </a:solidFill>
                <a:latin typeface="微软雅黑" panose="020B0503020204020204" pitchFamily="34" charset="-122"/>
                <a:ea typeface="微软雅黑" panose="020B0503020204020204" pitchFamily="34" charset="-122"/>
              </a:rPr>
              <a:t>Colour</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后方的吸管图标，此时光标会变成吸管的形状，然后在合成预览区绿色背景任意位置单击鼠标左键拾取屏幕颜色。（如图</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6-4</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sz="1600"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6</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抠像技术</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98636" y="2237622"/>
            <a:ext cx="7794354" cy="3755338"/>
          </a:xfrm>
          <a:prstGeom prst="rect">
            <a:avLst/>
          </a:prstGeom>
        </p:spPr>
      </p:pic>
      <p:sp>
        <p:nvSpPr>
          <p:cNvPr id="21" name="矩形 20"/>
          <p:cNvSpPr/>
          <p:nvPr/>
        </p:nvSpPr>
        <p:spPr>
          <a:xfrm>
            <a:off x="5329681" y="6008230"/>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6</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-4</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54810943"/>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第一PPT，www.1ppt.com">
  <a:themeElements>
    <a:clrScheme name="MOMODA1">
      <a:dk1>
        <a:sysClr val="windowText" lastClr="000000"/>
      </a:dk1>
      <a:lt1>
        <a:sysClr val="window" lastClr="FFFFFF"/>
      </a:lt1>
      <a:dk2>
        <a:srgbClr val="A5A5A5"/>
      </a:dk2>
      <a:lt2>
        <a:srgbClr val="DCD8DC"/>
      </a:lt2>
      <a:accent1>
        <a:srgbClr val="CF5F55"/>
      </a:accent1>
      <a:accent2>
        <a:srgbClr val="F2C06B"/>
      </a:accent2>
      <a:accent3>
        <a:srgbClr val="5F9387"/>
      </a:accent3>
      <a:accent4>
        <a:srgbClr val="97A6AB"/>
      </a:accent4>
      <a:accent5>
        <a:srgbClr val="837664"/>
      </a:accent5>
      <a:accent6>
        <a:srgbClr val="3F3F3F"/>
      </a:accent6>
      <a:hlink>
        <a:srgbClr val="FFFFFF"/>
      </a:hlink>
      <a:folHlink>
        <a:srgbClr val="8C8C8C"/>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CBFA3A83-6BCC-4EE0-BB32-B92CCBD9E2A4}" vid="{69435C07-64FA-4E6E-A1D3-F570153E1B26}"/>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190</TotalTime>
  <Words>853</Words>
  <Application>Microsoft Office PowerPoint</Application>
  <PresentationFormat>宽屏</PresentationFormat>
  <Paragraphs>54</Paragraphs>
  <Slides>13</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13</vt:i4>
      </vt:variant>
    </vt:vector>
  </HeadingPairs>
  <TitlesOfParts>
    <vt:vector size="20" baseType="lpstr">
      <vt:lpstr>宋体</vt:lpstr>
      <vt:lpstr>微软雅黑</vt:lpstr>
      <vt:lpstr>Arial</vt:lpstr>
      <vt:lpstr>Calibri</vt:lpstr>
      <vt:lpstr>Calibri Light</vt:lpstr>
      <vt:lpstr>Times New Roman</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Magical Rabbit</dc:creator>
  <cp:keywords/>
  <cp:lastModifiedBy>王小雨</cp:lastModifiedBy>
  <cp:revision>95</cp:revision>
  <dcterms:created xsi:type="dcterms:W3CDTF">2015-01-07T12:23:28Z</dcterms:created>
  <dcterms:modified xsi:type="dcterms:W3CDTF">2018-07-31T04:07:44Z</dcterms:modified>
</cp:coreProperties>
</file>